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99" r:id="rId6"/>
    <p:sldId id="304" r:id="rId7"/>
    <p:sldId id="306" r:id="rId8"/>
    <p:sldId id="310" r:id="rId9"/>
    <p:sldId id="275" r:id="rId10"/>
    <p:sldId id="312" r:id="rId11"/>
    <p:sldId id="293" r:id="rId12"/>
    <p:sldId id="302" r:id="rId13"/>
    <p:sldId id="307" r:id="rId14"/>
    <p:sldId id="303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5465" userDrawn="1">
          <p15:clr>
            <a:srgbClr val="A4A3A4"/>
          </p15:clr>
        </p15:guide>
        <p15:guide id="7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C0000"/>
    <a:srgbClr val="CCCCCC"/>
    <a:srgbClr val="FF9966"/>
    <a:srgbClr val="00B0F0"/>
    <a:srgbClr val="92D050"/>
    <a:srgbClr val="77E2ED"/>
    <a:srgbClr val="84A3E0"/>
    <a:srgbClr val="3366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69" autoAdjust="0"/>
    <p:restoredTop sz="96641" autoAdjust="0"/>
  </p:normalViewPr>
  <p:slideViewPr>
    <p:cSldViewPr snapToGrid="0" snapToObjects="1">
      <p:cViewPr>
        <p:scale>
          <a:sx n="80" d="100"/>
          <a:sy n="80" d="100"/>
        </p:scale>
        <p:origin x="64" y="80"/>
      </p:cViewPr>
      <p:guideLst>
        <p:guide pos="5465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46BB9-B08C-4EBD-BD2B-2EB6BF9DA18C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4ED83B-E594-4D85-988F-89C936CD32F0}">
      <dgm:prSet phldrT="[Text]"/>
      <dgm:spPr>
        <a:noFill/>
        <a:ln>
          <a:noFill/>
        </a:ln>
      </dgm:spPr>
      <dgm:t>
        <a:bodyPr/>
        <a:lstStyle/>
        <a:p>
          <a:endParaRPr lang="en-US" b="1" dirty="0">
            <a:ln>
              <a:noFill/>
            </a:ln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2DAF65-C2EE-41A7-B6BA-2A43E494C7AB}" type="parTrans" cxnId="{0E1FB4C5-2508-4ED8-9EC6-27836248075F}">
      <dgm:prSet/>
      <dgm:spPr/>
      <dgm:t>
        <a:bodyPr/>
        <a:lstStyle/>
        <a:p>
          <a:endParaRPr lang="en-US"/>
        </a:p>
      </dgm:t>
    </dgm:pt>
    <dgm:pt modelId="{F4C7E001-ED11-4143-804E-7E301101EAFE}" type="sibTrans" cxnId="{0E1FB4C5-2508-4ED8-9EC6-27836248075F}">
      <dgm:prSet/>
      <dgm:spPr/>
      <dgm:t>
        <a:bodyPr/>
        <a:lstStyle/>
        <a:p>
          <a:endParaRPr lang="en-US"/>
        </a:p>
      </dgm:t>
    </dgm:pt>
    <dgm:pt modelId="{E214B220-9442-4AC4-8366-DDCF60B710F9}" type="pres">
      <dgm:prSet presAssocID="{A1646BB9-B08C-4EBD-BD2B-2EB6BF9DA18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BA7826-5465-418C-8B2B-A76B3C52BE44}" type="pres">
      <dgm:prSet presAssocID="{CA4ED83B-E594-4D85-988F-89C936CD32F0}" presName="centerShape" presStyleLbl="node0" presStyleIdx="0" presStyleCnt="1" custLinFactNeighborX="-34374" custLinFactNeighborY="-19068"/>
      <dgm:spPr/>
      <dgm:t>
        <a:bodyPr/>
        <a:lstStyle/>
        <a:p>
          <a:endParaRPr lang="en-US"/>
        </a:p>
      </dgm:t>
    </dgm:pt>
  </dgm:ptLst>
  <dgm:cxnLst>
    <dgm:cxn modelId="{12493549-E956-4673-83D3-D3A5785A8C4E}" type="presOf" srcId="{CA4ED83B-E594-4D85-988F-89C936CD32F0}" destId="{94BA7826-5465-418C-8B2B-A76B3C52BE44}" srcOrd="0" destOrd="0" presId="urn:microsoft.com/office/officeart/2005/8/layout/radial1"/>
    <dgm:cxn modelId="{53F57BCB-EB14-431E-BF50-A85BF5E0D280}" type="presOf" srcId="{A1646BB9-B08C-4EBD-BD2B-2EB6BF9DA18C}" destId="{E214B220-9442-4AC4-8366-DDCF60B710F9}" srcOrd="0" destOrd="0" presId="urn:microsoft.com/office/officeart/2005/8/layout/radial1"/>
    <dgm:cxn modelId="{0E1FB4C5-2508-4ED8-9EC6-27836248075F}" srcId="{A1646BB9-B08C-4EBD-BD2B-2EB6BF9DA18C}" destId="{CA4ED83B-E594-4D85-988F-89C936CD32F0}" srcOrd="0" destOrd="0" parTransId="{472DAF65-C2EE-41A7-B6BA-2A43E494C7AB}" sibTransId="{F4C7E001-ED11-4143-804E-7E301101EAFE}"/>
    <dgm:cxn modelId="{FB8CD16D-765F-40F5-BE02-44D13A16EE22}" type="presParOf" srcId="{E214B220-9442-4AC4-8366-DDCF60B710F9}" destId="{94BA7826-5465-418C-8B2B-A76B3C52BE44}" srcOrd="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1A64C-7FBC-48E9-9BF5-9D2468D380C3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0401CD-85F7-4DF3-A33B-9B1D93F10108}">
      <dgm:prSet phldrT="[Text]"/>
      <dgm:spPr>
        <a:noFill/>
      </dgm:spPr>
      <dgm:t>
        <a:bodyPr/>
        <a:lstStyle/>
        <a:p>
          <a:r>
            <a:rPr lang="en-US" dirty="0" smtClean="0"/>
            <a:t>Demand</a:t>
          </a:r>
          <a:endParaRPr lang="en-US" dirty="0"/>
        </a:p>
      </dgm:t>
    </dgm:pt>
    <dgm:pt modelId="{00D81790-F61A-47CB-8A56-39267C54D457}" type="parTrans" cxnId="{C95D9AD7-030E-4723-BA52-16257EE045D2}">
      <dgm:prSet/>
      <dgm:spPr/>
      <dgm:t>
        <a:bodyPr/>
        <a:lstStyle/>
        <a:p>
          <a:endParaRPr lang="en-US"/>
        </a:p>
      </dgm:t>
    </dgm:pt>
    <dgm:pt modelId="{5DDE0E4B-272C-47BE-99A6-FF947B5F3F38}" type="sibTrans" cxnId="{C95D9AD7-030E-4723-BA52-16257EE045D2}">
      <dgm:prSet/>
      <dgm:spPr/>
      <dgm:t>
        <a:bodyPr/>
        <a:lstStyle/>
        <a:p>
          <a:endParaRPr lang="en-US"/>
        </a:p>
      </dgm:t>
    </dgm:pt>
    <dgm:pt modelId="{84F57232-01C3-4968-938D-1D4AC80FCBC6}" type="pres">
      <dgm:prSet presAssocID="{11A1A64C-7FBC-48E9-9BF5-9D2468D380C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0DF317-4E11-4ADA-8F24-ACEC5C3D10DA}" type="pres">
      <dgm:prSet presAssocID="{230401CD-85F7-4DF3-A33B-9B1D93F10108}" presName="centerShape" presStyleLbl="node0" presStyleIdx="0" presStyleCnt="1" custScaleX="122277" custScaleY="122277" custLinFactNeighborX="-46593" custLinFactNeighborY="-23493"/>
      <dgm:spPr/>
      <dgm:t>
        <a:bodyPr/>
        <a:lstStyle/>
        <a:p>
          <a:endParaRPr lang="en-US"/>
        </a:p>
      </dgm:t>
    </dgm:pt>
  </dgm:ptLst>
  <dgm:cxnLst>
    <dgm:cxn modelId="{C95D9AD7-030E-4723-BA52-16257EE045D2}" srcId="{11A1A64C-7FBC-48E9-9BF5-9D2468D380C3}" destId="{230401CD-85F7-4DF3-A33B-9B1D93F10108}" srcOrd="0" destOrd="0" parTransId="{00D81790-F61A-47CB-8A56-39267C54D457}" sibTransId="{5DDE0E4B-272C-47BE-99A6-FF947B5F3F38}"/>
    <dgm:cxn modelId="{40F122D9-E2E4-48F3-B801-6AA2BEA01703}" type="presOf" srcId="{11A1A64C-7FBC-48E9-9BF5-9D2468D380C3}" destId="{84F57232-01C3-4968-938D-1D4AC80FCBC6}" srcOrd="0" destOrd="0" presId="urn:microsoft.com/office/officeart/2005/8/layout/radial1"/>
    <dgm:cxn modelId="{BBD1CAE1-8994-428A-AE8B-23177BBAF211}" type="presOf" srcId="{230401CD-85F7-4DF3-A33B-9B1D93F10108}" destId="{260DF317-4E11-4ADA-8F24-ACEC5C3D10DA}" srcOrd="0" destOrd="0" presId="urn:microsoft.com/office/officeart/2005/8/layout/radial1"/>
    <dgm:cxn modelId="{830C4FBB-592E-4CE6-9A48-46497DCB6C19}" type="presParOf" srcId="{84F57232-01C3-4968-938D-1D4AC80FCBC6}" destId="{260DF317-4E11-4ADA-8F24-ACEC5C3D10DA}" srcOrd="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A7826-5465-418C-8B2B-A76B3C52BE44}">
      <dsp:nvSpPr>
        <dsp:cNvPr id="0" name=""/>
        <dsp:cNvSpPr/>
      </dsp:nvSpPr>
      <dsp:spPr>
        <a:xfrm>
          <a:off x="0" y="0"/>
          <a:ext cx="4063631" cy="4063631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b="1" kern="1200" dirty="0">
            <a:ln>
              <a:noFill/>
            </a:ln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5105" y="595105"/>
        <a:ext cx="2873421" cy="2873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DF317-4E11-4ADA-8F24-ACEC5C3D10DA}">
      <dsp:nvSpPr>
        <dsp:cNvPr id="0" name=""/>
        <dsp:cNvSpPr/>
      </dsp:nvSpPr>
      <dsp:spPr>
        <a:xfrm>
          <a:off x="0" y="0"/>
          <a:ext cx="4083180" cy="4083180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Demand</a:t>
          </a:r>
          <a:endParaRPr lang="en-US" sz="6100" kern="1200" dirty="0"/>
        </a:p>
      </dsp:txBody>
      <dsp:txXfrm>
        <a:off x="597968" y="597968"/>
        <a:ext cx="2887244" cy="2887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8E2DC-4F3A-424D-9396-EF778B63584C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0C254-8A55-D042-B65F-25B8C5B6D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3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8313" y="1597819"/>
            <a:ext cx="7772400" cy="427831"/>
          </a:xfrm>
        </p:spPr>
        <p:txBody>
          <a:bodyPr>
            <a:normAutofit/>
          </a:bodyPr>
          <a:lstStyle>
            <a:lvl1pPr algn="l">
              <a:defRPr sz="3600" b="1" i="0">
                <a:latin typeface="Helvetica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2038350"/>
            <a:ext cx="7772400" cy="1143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711200" y="2374900"/>
            <a:ext cx="7772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671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6" y="1200151"/>
            <a:ext cx="8196262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>
                <a:latin typeface="Helvetica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65955" y="260719"/>
            <a:ext cx="3369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Helvetic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F2A6944-2AAF-2243-A508-10D1CD46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CEA680D-4D94-3B49-87FD-1DEF1C17E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85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6" y="1200151"/>
            <a:ext cx="4016374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27488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EDD82A-633F-7F47-9347-A2F0FDECD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804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2AB09B-057A-FB4A-82DD-BE4DF2D4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373AC-8633-CA43-9025-54CEB753A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12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54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  <a:prstGeom prst="rect">
            <a:avLst/>
          </a:prstGeom>
        </p:spPr>
        <p:txBody>
          <a:bodyPr vert="horz" lIns="0" tIns="45720" rIns="9000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6" y="1200151"/>
            <a:ext cx="8196262" cy="3394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350" y="4978173"/>
            <a:ext cx="9150350" cy="169043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2969" y="4958990"/>
            <a:ext cx="86258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Helvetica" pitchFamily="34" charset="0"/>
                <a:ea typeface="ＭＳ Ｐゴシック" charset="0"/>
                <a:cs typeface="Arial" panose="020B0604020202020204" pitchFamily="34" charset="0"/>
                <a:sym typeface="Helvetica Light" charset="0"/>
              </a:rPr>
              <a:t>© Copyright 2019 Tesla Motors, Inc. All rights reserved. Proprietary and Confidential Business Information.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4D26D-AE52-F342-8E0C-67EC5AB25C2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76407" y="199747"/>
            <a:ext cx="799281" cy="102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B5621B-7D3B-D849-BB9E-3966232874EC}"/>
              </a:ext>
            </a:extLst>
          </p:cNvPr>
          <p:cNvSpPr/>
          <p:nvPr userDrawn="1"/>
        </p:nvSpPr>
        <p:spPr>
          <a:xfrm>
            <a:off x="7876407" y="2"/>
            <a:ext cx="799282" cy="6282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bg1">
              <a:lumMod val="50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5" userDrawn="1">
          <p15:clr>
            <a:srgbClr val="F26B43"/>
          </p15:clr>
        </p15:guide>
        <p15:guide id="2" pos="5465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4FA7-12B2-B64C-B12E-E88C7FFA5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2" y="431075"/>
            <a:ext cx="8192361" cy="181573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LG M48F Supply Plan </a:t>
            </a:r>
            <a:r>
              <a:rPr lang="en-US" sz="3200" dirty="0">
                <a:solidFill>
                  <a:srgbClr val="C00000"/>
                </a:solidFill>
              </a:rPr>
              <a:t>and Metals </a:t>
            </a:r>
            <a:r>
              <a:rPr lang="en-US" sz="3200" dirty="0" smtClean="0">
                <a:solidFill>
                  <a:srgbClr val="C00000"/>
                </a:solidFill>
              </a:rPr>
              <a:t>Dashboards </a:t>
            </a:r>
            <a:r>
              <a:rPr lang="en-US" sz="3200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906DD-8725-CC4C-8E75-0E4637BF4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3" y="2083242"/>
            <a:ext cx="7772400" cy="1152701"/>
          </a:xfrm>
        </p:spPr>
        <p:txBody>
          <a:bodyPr/>
          <a:lstStyle/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Chiemi Kato</a:t>
            </a:r>
          </a:p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January 2019</a:t>
            </a:r>
          </a:p>
        </p:txBody>
      </p:sp>
    </p:spTree>
    <p:extLst>
      <p:ext uri="{BB962C8B-B14F-4D97-AF65-F5344CB8AC3E}">
        <p14:creationId xmlns:p14="http://schemas.microsoft.com/office/powerpoint/2010/main" val="4904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602694"/>
            <a:ext cx="8196262" cy="6257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10</a:t>
            </a:fld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426" y="0"/>
            <a:ext cx="8196262" cy="961087"/>
          </a:xfrm>
        </p:spPr>
        <p:txBody>
          <a:bodyPr>
            <a:normAutofit/>
          </a:bodyPr>
          <a:lstStyle/>
          <a:p>
            <a:pPr algn="ctr"/>
            <a:r>
              <a:rPr lang="en-US" sz="21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END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11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3" y="961087"/>
            <a:ext cx="8090926" cy="3394075"/>
          </a:xfrm>
        </p:spPr>
      </p:pic>
      <p:sp>
        <p:nvSpPr>
          <p:cNvPr id="5" name="TextBox 4"/>
          <p:cNvSpPr txBox="1"/>
          <p:nvPr/>
        </p:nvSpPr>
        <p:spPr>
          <a:xfrm rot="1410797">
            <a:off x="362957" y="4246949"/>
            <a:ext cx="793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alibri" panose="020F0502020204030204" pitchFamily="34" charset="0"/>
                <a:cs typeface="Calibri" panose="020F0502020204030204" pitchFamily="34" charset="0"/>
              </a:rPr>
              <a:t>Check it out! 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Callout 5"/>
          <p:cNvSpPr/>
          <p:nvPr/>
        </p:nvSpPr>
        <p:spPr>
          <a:xfrm rot="13312265">
            <a:off x="291974" y="4071675"/>
            <a:ext cx="732787" cy="620257"/>
          </a:xfrm>
          <a:prstGeom prst="wedgeEllipseCallou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31276" y="314107"/>
            <a:ext cx="8515299" cy="47465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733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100" dirty="0" smtClean="0">
                <a:solidFill>
                  <a:srgbClr val="C00000"/>
                </a:solidFill>
                <a:latin typeface="+mj-lt"/>
              </a:rPr>
              <a:t>Introduction</a:t>
            </a:r>
            <a:endParaRPr lang="en-US" sz="2100" b="1" dirty="0">
              <a:solidFill>
                <a:srgbClr val="C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276" y="1402059"/>
            <a:ext cx="4063830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Documentation structure needed to align LG </a:t>
            </a:r>
            <a:r>
              <a:rPr 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Chem’s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production capacity with Tesla’s projected cell demand</a:t>
            </a:r>
            <a:endParaRPr lang="en-US" sz="1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GF3 operational planning and analysis – to be able to identify shortages in production and room for improvements in cell supply 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framework for operational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analysis between Tesla and LG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weren’t exactly sure how our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vehicle/cell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production and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supply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would be impacted by LG’s production capacity</a:t>
            </a:r>
          </a:p>
          <a:p>
            <a:pPr lvl="1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277" y="1063466"/>
            <a:ext cx="4063830" cy="3385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LG M48F Supply Plan</a:t>
            </a:r>
            <a:endParaRPr lang="en-US" sz="15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31276" y="1352181"/>
            <a:ext cx="406383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0768" y="1063466"/>
            <a:ext cx="4063830" cy="3385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Metals Dashboards </a:t>
            </a:r>
            <a:endParaRPr lang="en-US" sz="15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70767" y="1352181"/>
            <a:ext cx="406383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0767" y="1402059"/>
            <a:ext cx="40638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Sarah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was using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excel-based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that came with a long list of constraints 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She asked for a transition to Power BI interface, which would allow for </a:t>
            </a:r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interactive dashboards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 inefficient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all the way functional tool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915570"/>
            <a:ext cx="2932113" cy="350886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602694"/>
            <a:ext cx="8196262" cy="625753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 M48F Supply Plan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Process/Improvements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3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311" y="1100342"/>
            <a:ext cx="5099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endParaRPr lang="en-US" dirty="0"/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Integrated information from finance to provide different demand-side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scenarios</a:t>
            </a:r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Set up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 excel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LG to be able to provide more details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weekly production data and separated by assembly line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scenario options/toggles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to simulate and identify how the supply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will be impacted by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design and/or production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0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6933" y="1704442"/>
            <a:ext cx="8196262" cy="633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4</a:t>
            </a:fld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5</a:t>
            </a:fld>
            <a:r>
              <a:rPr lang="en-US" smtClean="0"/>
              <a:t> </a:t>
            </a:r>
            <a:endParaRPr lang="en-US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995019404"/>
              </p:ext>
            </p:extLst>
          </p:nvPr>
        </p:nvGraphicFramePr>
        <p:xfrm>
          <a:off x="1449572" y="465322"/>
          <a:ext cx="433454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730622512"/>
              </p:ext>
            </p:extLst>
          </p:nvPr>
        </p:nvGraphicFramePr>
        <p:xfrm>
          <a:off x="4338083" y="441546"/>
          <a:ext cx="4253023" cy="4087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57439" y="1703037"/>
                <a:ext cx="59830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𝑆𝑢𝑝𝑝𝑙𝑦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+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𝐷𝑒𝑚𝑎𝑛𝑑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𝐷𝑒𝑙𝑡𝑎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439" y="1703037"/>
                <a:ext cx="5983063" cy="461665"/>
              </a:xfrm>
              <a:prstGeom prst="rect">
                <a:avLst/>
              </a:prstGeom>
              <a:blipFill>
                <a:blip r:embed="rId1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>
            <a:off x="1636546" y="2188478"/>
            <a:ext cx="307868" cy="12927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02372" y="2228191"/>
            <a:ext cx="1316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Capacity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Top Cap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Cathode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Anode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>
            <a:off x="3823074" y="2228192"/>
            <a:ext cx="128814" cy="6066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37009" y="2188534"/>
            <a:ext cx="182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Pack Capacity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Build Target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4289" y="283890"/>
            <a:ext cx="244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 Options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33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6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452" y="369948"/>
            <a:ext cx="2893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Outcome/Final Benefits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1276" y="1402059"/>
            <a:ext cx="8244412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05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69913" lvl="1" indent="-112713">
              <a:buFontTx/>
              <a:buChar char="-"/>
            </a:pP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Unified platform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for teams to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simulate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evaluate their own ideas </a:t>
            </a:r>
          </a:p>
          <a:p>
            <a:pPr marL="569913" lvl="1" indent="-112713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Improves interdepartmental and inter-company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746876"/>
            <a:ext cx="8196262" cy="4815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Metals Dashboards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Process/Improvements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7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311" y="915570"/>
            <a:ext cx="4306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" lvl="2">
              <a:buNone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2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Restructured the way source files were stored (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SQLite database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so that visualizations would not be disrupted with data updates</a:t>
            </a:r>
          </a:p>
          <a:p>
            <a:pPr marL="60325" lvl="2">
              <a:buNone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python to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automate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the data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cleaning and transformations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before loading to Power BI</a:t>
            </a:r>
          </a:p>
          <a:p>
            <a:pPr marL="60325" lvl="2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Utilized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SharePoint/Power BI integration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by hosting the visualizations in SharePoint Battery GSM page </a:t>
            </a:r>
          </a:p>
          <a:p>
            <a:pPr marL="60325" lvl="2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73" y="1062714"/>
            <a:ext cx="3876082" cy="29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746876"/>
            <a:ext cx="8196262" cy="4815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Metals Dashboards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Process/Improvements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8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311" y="915570"/>
            <a:ext cx="4306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" lvl="2">
              <a:buNone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2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73" y="1062714"/>
            <a:ext cx="3876082" cy="290498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32339"/>
              </p:ext>
            </p:extLst>
          </p:nvPr>
        </p:nvGraphicFramePr>
        <p:xfrm>
          <a:off x="338137" y="1137554"/>
          <a:ext cx="4155892" cy="4404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946">
                  <a:extLst>
                    <a:ext uri="{9D8B030D-6E8A-4147-A177-3AD203B41FA5}">
                      <a16:colId xmlns:a16="http://schemas.microsoft.com/office/drawing/2014/main" val="3131247959"/>
                    </a:ext>
                  </a:extLst>
                </a:gridCol>
                <a:gridCol w="2077946">
                  <a:extLst>
                    <a:ext uri="{9D8B030D-6E8A-4147-A177-3AD203B41FA5}">
                      <a16:colId xmlns:a16="http://schemas.microsoft.com/office/drawing/2014/main" val="1971065838"/>
                    </a:ext>
                  </a:extLst>
                </a:gridCol>
              </a:tblGrid>
              <a:tr h="358689"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Before</a:t>
                      </a:r>
                    </a:p>
                    <a:p>
                      <a:pPr algn="ctr"/>
                      <a:endParaRPr lang="en-US" sz="1100" b="1" u="sng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b="1" u="sng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After</a:t>
                      </a:r>
                      <a:endParaRPr lang="en-US" sz="1100" b="1" u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57600"/>
                  </a:ext>
                </a:extLst>
              </a:tr>
              <a:tr h="197738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 dragging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formulas to include new data </a:t>
                      </a:r>
                      <a:endParaRPr lang="en-US" sz="11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user friendly – came with list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instructions/easy to mess up </a:t>
                      </a:r>
                      <a:endParaRPr lang="en-US" sz="11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endParaRPr lang="en-US" sz="11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Python program written for data cleaning and processing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baseline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Interactivitive</a:t>
                      </a:r>
                      <a:r>
                        <a:rPr lang="en-US" sz="1100" b="1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date slicers and hover data </a:t>
                      </a: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a deeper dive into the details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endParaRPr lang="en-US" sz="11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r>
                        <a:rPr lang="en-US" sz="11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Visualizations embedded in Battery GSM SharePoint page</a:t>
                      </a: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endParaRPr lang="en-US" sz="11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endParaRPr lang="en-US" sz="11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endParaRPr lang="en-US" sz="11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28600" indent="-228600">
                        <a:buFont typeface="Arial" panose="020B0604020202020204" pitchFamily="34" charset="0"/>
                        <a:buChar char="•"/>
                      </a:pP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931911"/>
                  </a:ext>
                </a:extLst>
              </a:tr>
              <a:tr h="156351"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303084"/>
                  </a:ext>
                </a:extLst>
              </a:tr>
              <a:tr h="156351"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20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12848"/>
                  </a:ext>
                </a:extLst>
              </a:tr>
              <a:tr h="156351"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41295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040941" y="2838298"/>
            <a:ext cx="534009" cy="7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53158" y="3540557"/>
            <a:ext cx="621792" cy="7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2351" y="1360589"/>
            <a:ext cx="145859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32861" y="1382451"/>
            <a:ext cx="1470835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49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426" y="0"/>
            <a:ext cx="8196262" cy="961087"/>
          </a:xfrm>
        </p:spPr>
        <p:txBody>
          <a:bodyPr>
            <a:normAutofit/>
          </a:bodyPr>
          <a:lstStyle/>
          <a:p>
            <a: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Access?</a:t>
            </a:r>
            <a:b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your account is approved by Katie) go to SharePoint Battery GSM page and click “Pages” tab to the left. </a:t>
            </a:r>
            <a: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9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9" y="1016594"/>
            <a:ext cx="8196263" cy="3356565"/>
          </a:xfrm>
        </p:spPr>
      </p:pic>
      <p:sp>
        <p:nvSpPr>
          <p:cNvPr id="12" name="Oval 11"/>
          <p:cNvSpPr/>
          <p:nvPr/>
        </p:nvSpPr>
        <p:spPr>
          <a:xfrm>
            <a:off x="479426" y="2534856"/>
            <a:ext cx="382888" cy="1600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sla 2015 Template - Internal">
  <a:themeElements>
    <a:clrScheme name="Custom 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D34817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1">
      <a:majorFont>
        <a:latin typeface="Helvetic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29A870BD8E2047BB9DA0942D5D846C" ma:contentTypeVersion="10" ma:contentTypeDescription="Create a new document." ma:contentTypeScope="" ma:versionID="a84bbb182f5f7e3fff2531170c2fe158">
  <xsd:schema xmlns:xsd="http://www.w3.org/2001/XMLSchema" xmlns:xs="http://www.w3.org/2001/XMLSchema" xmlns:p="http://schemas.microsoft.com/office/2006/metadata/properties" xmlns:ns3="98ccda24-6615-47dd-b7f3-04684c521b3e" xmlns:ns4="09807dd2-0a93-41fa-ac99-ce3a539fc004" targetNamespace="http://schemas.microsoft.com/office/2006/metadata/properties" ma:root="true" ma:fieldsID="2747e45378957a1e38e6e6b2e1560819" ns3:_="" ns4:_="">
    <xsd:import namespace="98ccda24-6615-47dd-b7f3-04684c521b3e"/>
    <xsd:import namespace="09807dd2-0a93-41fa-ac99-ce3a539fc0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cda24-6615-47dd-b7f3-04684c521b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07dd2-0a93-41fa-ac99-ce3a539fc00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7749C2-095E-4B74-87F6-AE2AD2000616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09807dd2-0a93-41fa-ac99-ce3a539fc004"/>
    <ds:schemaRef ds:uri="98ccda24-6615-47dd-b7f3-04684c521b3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83F37BE-35B5-4B14-B710-4534CB5386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97FB71-65B4-4CCA-8576-036EAD32CD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ccda24-6615-47dd-b7f3-04684c521b3e"/>
    <ds:schemaRef ds:uri="09807dd2-0a93-41fa-ac99-ce3a539fc0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13239</TotalTime>
  <Words>338</Words>
  <Application>Microsoft Office PowerPoint</Application>
  <PresentationFormat>On-screen Show (16:9)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ＭＳ Ｐゴシック</vt:lpstr>
      <vt:lpstr>Arial</vt:lpstr>
      <vt:lpstr>Calibri</vt:lpstr>
      <vt:lpstr>Cambria</vt:lpstr>
      <vt:lpstr>Cambria Math</vt:lpstr>
      <vt:lpstr>Century Gothic</vt:lpstr>
      <vt:lpstr>Helvetica</vt:lpstr>
      <vt:lpstr>Helvetica Light</vt:lpstr>
      <vt:lpstr>Wingdings</vt:lpstr>
      <vt:lpstr>Tesla 2015 Template - Internal</vt:lpstr>
      <vt:lpstr>LG M48F Supply Plan and Metals Dashboards Overview</vt:lpstr>
      <vt:lpstr>PowerPoint Presentation</vt:lpstr>
      <vt:lpstr> LG M48F Supply Plan Process/Improvements  </vt:lpstr>
      <vt:lpstr>  Demo  </vt:lpstr>
      <vt:lpstr>PowerPoint Presentation</vt:lpstr>
      <vt:lpstr>PowerPoint Presentation</vt:lpstr>
      <vt:lpstr>Metals Dashboards Process/Improvements  </vt:lpstr>
      <vt:lpstr>Metals Dashboards Process/Improvements  </vt:lpstr>
      <vt:lpstr>How to Access? (After your account is approved by Katie) go to SharePoint Battery GSM page and click “Pages” tab to the left.  </vt:lpstr>
      <vt:lpstr>          Demo  </vt:lpstr>
      <vt:lpstr>THE END</vt:lpstr>
    </vt:vector>
  </TitlesOfParts>
  <Company>Tesla Motors,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(Century Gothic 32)</dc:title>
  <dc:creator>Scott Kohn</dc:creator>
  <cp:lastModifiedBy>Chiemi Kato [I]</cp:lastModifiedBy>
  <cp:revision>331</cp:revision>
  <dcterms:created xsi:type="dcterms:W3CDTF">2014-06-27T18:26:25Z</dcterms:created>
  <dcterms:modified xsi:type="dcterms:W3CDTF">2020-01-03T18:47:36Z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0x010100ED29A870BD8E2047BB9DA0942D5D846C</vt:lpwstr>
  </property>
</Properties>
</file>